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368" r:id="rId2"/>
    <p:sldId id="2369" r:id="rId3"/>
    <p:sldId id="2363" r:id="rId4"/>
    <p:sldId id="2370" r:id="rId5"/>
    <p:sldId id="2362" r:id="rId6"/>
    <p:sldId id="2235" r:id="rId7"/>
    <p:sldId id="2372" r:id="rId8"/>
    <p:sldId id="2365" r:id="rId9"/>
    <p:sldId id="2366" r:id="rId10"/>
    <p:sldId id="2374" r:id="rId11"/>
    <p:sldId id="2375" r:id="rId12"/>
    <p:sldId id="2376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BE5E0E"/>
    <a:srgbClr val="000000"/>
    <a:srgbClr val="001334"/>
    <a:srgbClr val="000820"/>
    <a:srgbClr val="000C28"/>
    <a:srgbClr val="5D77EB"/>
    <a:srgbClr val="1AE8DA"/>
    <a:srgbClr val="CF9600"/>
    <a:srgbClr val="F5255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6202" autoAdjust="0"/>
  </p:normalViewPr>
  <p:slideViewPr>
    <p:cSldViewPr snapToGrid="0" snapToObjects="1">
      <p:cViewPr>
        <p:scale>
          <a:sx n="33" d="100"/>
          <a:sy n="33" d="100"/>
        </p:scale>
        <p:origin x="-738" y="-198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98457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3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="" xmlns:p14="http://schemas.microsoft.com/office/powerpoint/2010/main" val="90557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6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="" xmlns:p14="http://schemas.microsoft.com/office/powerpoint/2010/main" val="816838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="" xmlns:p14="http://schemas.microsoft.com/office/powerpoint/2010/main" val="206528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="" xmlns:p14="http://schemas.microsoft.com/office/powerpoint/2010/main" val="106576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14256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7290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12447855" y="6171188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8184037" y="1760999"/>
            <a:ext cx="5963377" cy="6706612"/>
          </a:xfrm>
          <a:custGeom>
            <a:avLst/>
            <a:gdLst>
              <a:gd name="connsiteX0" fmla="*/ 2419818 w 5963377"/>
              <a:gd name="connsiteY0" fmla="*/ 0 h 6706612"/>
              <a:gd name="connsiteX1" fmla="*/ 5963377 w 5963377"/>
              <a:gd name="connsiteY1" fmla="*/ 0 h 6706612"/>
              <a:gd name="connsiteX2" fmla="*/ 3543559 w 5963377"/>
              <a:gd name="connsiteY2" fmla="*/ 6706612 h 6706612"/>
              <a:gd name="connsiteX3" fmla="*/ 0 w 5963377"/>
              <a:gd name="connsiteY3" fmla="*/ 6706612 h 67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3377" h="6706612">
                <a:moveTo>
                  <a:pt x="2419818" y="0"/>
                </a:moveTo>
                <a:lnTo>
                  <a:pt x="5963377" y="0"/>
                </a:lnTo>
                <a:lnTo>
                  <a:pt x="3543559" y="6706612"/>
                </a:lnTo>
                <a:lnTo>
                  <a:pt x="0" y="6706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" y="0"/>
            <a:ext cx="13297422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847884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920959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39" r:id="rId3"/>
    <p:sldLayoutId id="2147484040" r:id="rId4"/>
  </p:sldLayoutIdLst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b="0" i="0" kern="1200">
          <a:solidFill>
            <a:schemeClr val="tx1"/>
          </a:solidFill>
          <a:latin typeface="Open Sans Regular" charset="0"/>
          <a:ea typeface="Open Sans Regular" charset="0"/>
          <a:cs typeface="Open Sans Regular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 smtClean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dirty="0">
          <a:solidFill>
            <a:schemeClr val="tx1"/>
          </a:solidFill>
          <a:effectLst/>
          <a:latin typeface="Montserrat Light" charset="0"/>
          <a:ea typeface="Montserrat Light" charset="0"/>
          <a:cs typeface="Montserrat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3098" y="4086225"/>
            <a:ext cx="6287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Realisée</a:t>
            </a:r>
            <a:r>
              <a:rPr lang="en-US" b="1" u="sng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 par:</a:t>
            </a:r>
          </a:p>
          <a:p>
            <a:endParaRPr lang="en-US" b="1" spc="600" dirty="0" smtClean="0">
              <a:solidFill>
                <a:srgbClr val="BE5E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ontserrat Ultra Light" charset="0"/>
              <a:cs typeface="Montserrat Ultra Light" charset="0"/>
            </a:endParaRPr>
          </a:p>
          <a:p>
            <a:r>
              <a:rPr lang="en-US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Ben Mohamed Ahmed</a:t>
            </a:r>
          </a:p>
          <a:p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Masmoudi</a:t>
            </a:r>
            <a:r>
              <a:rPr lang="en-US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 </a:t>
            </a:r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Skander</a:t>
            </a:r>
            <a:endParaRPr lang="en-US" spc="600" dirty="0" smtClean="0">
              <a:solidFill>
                <a:srgbClr val="BE5E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ontserrat Ultra Light" charset="0"/>
              <a:cs typeface="Montserrat Ultra Light" charset="0"/>
            </a:endParaRPr>
          </a:p>
          <a:p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Amri</a:t>
            </a:r>
            <a:r>
              <a:rPr lang="en-US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 Nader</a:t>
            </a:r>
          </a:p>
          <a:p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Allaoui</a:t>
            </a:r>
            <a:r>
              <a:rPr lang="en-US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 </a:t>
            </a:r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Hayfa</a:t>
            </a:r>
            <a:endParaRPr lang="en-US" spc="600" dirty="0" smtClean="0">
              <a:solidFill>
                <a:srgbClr val="BE5E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ontserrat Ultra Light" charset="0"/>
              <a:cs typeface="Montserrat Ultra Light" charset="0"/>
            </a:endParaRPr>
          </a:p>
          <a:p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Khanfir</a:t>
            </a:r>
            <a:r>
              <a:rPr lang="en-US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 </a:t>
            </a:r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Sofien</a:t>
            </a:r>
            <a:endParaRPr lang="en-US" spc="600" dirty="0" smtClean="0">
              <a:solidFill>
                <a:srgbClr val="BE5E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ontserrat Ultra Light" charset="0"/>
              <a:cs typeface="Montserrat Ultra Light" charset="0"/>
            </a:endParaRPr>
          </a:p>
          <a:p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Bedoui</a:t>
            </a:r>
            <a:r>
              <a:rPr lang="en-US" spc="600" dirty="0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 </a:t>
            </a:r>
            <a:r>
              <a:rPr lang="en-US" spc="600" dirty="0" err="1" smtClean="0">
                <a:solidFill>
                  <a:srgbClr val="BE5E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ontserrat Ultra Light" charset="0"/>
                <a:cs typeface="Montserrat Ultra Light" charset="0"/>
              </a:rPr>
              <a:t>Aymen</a:t>
            </a:r>
            <a:endParaRPr lang="en-US" spc="600" dirty="0" smtClean="0">
              <a:solidFill>
                <a:srgbClr val="BE5E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ontserrat Ultra Light" charset="0"/>
              <a:cs typeface="Montserrat Ultr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318" y="1379913"/>
            <a:ext cx="1564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  <a:ea typeface="Montserrat" charset="0"/>
                <a:cs typeface="Montserrat" charset="0"/>
              </a:rPr>
              <a:t>Assurance </a:t>
            </a:r>
            <a:r>
              <a:rPr lang="en-US" sz="9600" b="1" spc="600" dirty="0" err="1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  <a:ea typeface="Montserrat" charset="0"/>
                <a:cs typeface="Montserrat" charset="0"/>
              </a:rPr>
              <a:t>Caravane</a:t>
            </a:r>
            <a:r>
              <a:rPr lang="en-US" sz="9600" b="1" spc="600" dirty="0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  <a:ea typeface="Montserrat" charset="0"/>
                <a:cs typeface="Montserrat" charset="0"/>
              </a:rPr>
              <a:t> </a:t>
            </a:r>
            <a:endParaRPr lang="en-US" sz="9600" b="1" spc="600" dirty="0">
              <a:solidFill>
                <a:schemeClr val="accent1">
                  <a:lumMod val="50000"/>
                </a:schemeClr>
              </a:solidFill>
              <a:latin typeface="Broadway" pitchFamily="82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415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depositphotos_184987592-stock-photo-evaluation-concept-chart-with-keywords.jpg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/>
          <a:srcRect l="12707" r="12707"/>
          <a:stretch>
            <a:fillRect/>
          </a:stretch>
        </p:blipFill>
        <p:spPr>
          <a:xfrm>
            <a:off x="0" y="0"/>
            <a:ext cx="13297422" cy="13716000"/>
          </a:xfrm>
        </p:spPr>
      </p:pic>
      <p:sp>
        <p:nvSpPr>
          <p:cNvPr id="4" name="Rectangle 3"/>
          <p:cNvSpPr/>
          <p:nvPr/>
        </p:nvSpPr>
        <p:spPr>
          <a:xfrm>
            <a:off x="13297422" y="586770"/>
            <a:ext cx="1062079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3F3F3F"/>
              </a:buClr>
              <a:buSzPts val="3600"/>
            </a:pPr>
            <a:r>
              <a:rPr lang="en-US" sz="9600" b="1" dirty="0" smtClean="0">
                <a:solidFill>
                  <a:schemeClr val="tx2"/>
                </a:solidFill>
                <a:latin typeface="Broadway" pitchFamily="82" charset="0"/>
              </a:rPr>
              <a:t>V)  Evaluation  :</a:t>
            </a:r>
            <a:endParaRPr lang="en-US" sz="9600" b="1" dirty="0">
              <a:solidFill>
                <a:schemeClr val="tx2"/>
              </a:solidFill>
              <a:latin typeface="Broadway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345715" y="4580840"/>
            <a:ext cx="788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/>
              <a:t>Le model est satisfaisant</a:t>
            </a:r>
            <a:endParaRPr lang="fr-FR" sz="4400" b="1" dirty="0"/>
          </a:p>
        </p:txBody>
      </p:sp>
      <p:pic>
        <p:nvPicPr>
          <p:cNvPr id="2050" name="Picture 2" descr="C:\Users\Allaoui\Desktop\téléchar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31889" y="4257675"/>
            <a:ext cx="969962" cy="1185863"/>
          </a:xfrm>
          <a:prstGeom prst="rect">
            <a:avLst/>
          </a:prstGeom>
          <a:noFill/>
        </p:spPr>
      </p:pic>
      <p:pic>
        <p:nvPicPr>
          <p:cNvPr id="7" name="Picture 2" descr="C:\Users\Allaoui\Desktop\téléchar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31889" y="6755279"/>
            <a:ext cx="969962" cy="1185863"/>
          </a:xfrm>
          <a:prstGeom prst="rect">
            <a:avLst/>
          </a:prstGeom>
          <a:noFill/>
        </p:spPr>
      </p:pic>
      <p:pic>
        <p:nvPicPr>
          <p:cNvPr id="8" name="Picture 2" descr="C:\Users\Allaoui\Desktop\téléchar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31889" y="9812804"/>
            <a:ext cx="969962" cy="1185863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15345715" y="9552117"/>
            <a:ext cx="7886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highlight>
                  <a:srgbClr val="FFFFFF"/>
                </a:highlight>
              </a:rPr>
              <a:t>Améliorer</a:t>
            </a:r>
            <a:r>
              <a:rPr lang="en-US" sz="4400" b="1" dirty="0" smtClean="0">
                <a:highlight>
                  <a:srgbClr val="FFFFFF"/>
                </a:highlight>
              </a:rPr>
              <a:t> le </a:t>
            </a:r>
            <a:r>
              <a:rPr lang="en-US" sz="4400" b="1" dirty="0" err="1" smtClean="0">
                <a:highlight>
                  <a:srgbClr val="FFFFFF"/>
                </a:highlight>
              </a:rPr>
              <a:t>taux</a:t>
            </a:r>
            <a:r>
              <a:rPr lang="en-US" sz="4400" b="1" dirty="0" smtClean="0">
                <a:highlight>
                  <a:srgbClr val="FFFFFF"/>
                </a:highlight>
              </a:rPr>
              <a:t> de </a:t>
            </a:r>
            <a:r>
              <a:rPr lang="en-US" sz="4400" b="1" dirty="0" err="1" smtClean="0">
                <a:highlight>
                  <a:srgbClr val="FFFFFF"/>
                </a:highlight>
              </a:rPr>
              <a:t>réussite</a:t>
            </a:r>
            <a:r>
              <a:rPr lang="en-US" sz="4400" b="1" dirty="0" smtClean="0">
                <a:highlight>
                  <a:srgbClr val="FFFFFF"/>
                </a:highlight>
              </a:rPr>
              <a:t> </a:t>
            </a:r>
            <a:r>
              <a:rPr lang="en-US" sz="4400" b="1" dirty="0" err="1" smtClean="0">
                <a:highlight>
                  <a:srgbClr val="FFFFFF"/>
                </a:highlight>
              </a:rPr>
              <a:t>d'une</a:t>
            </a:r>
            <a:r>
              <a:rPr lang="en-US" sz="4400" b="1" dirty="0" smtClean="0">
                <a:highlight>
                  <a:srgbClr val="FFFFFF"/>
                </a:highlight>
              </a:rPr>
              <a:t> </a:t>
            </a:r>
            <a:r>
              <a:rPr lang="en-US" sz="4400" b="1" dirty="0" err="1" smtClean="0">
                <a:highlight>
                  <a:srgbClr val="FFFFFF"/>
                </a:highlight>
              </a:rPr>
              <a:t>campagne</a:t>
            </a:r>
            <a:r>
              <a:rPr lang="en-US" sz="4400" b="1" dirty="0" smtClean="0">
                <a:highlight>
                  <a:srgbClr val="FFFFFF"/>
                </a:highlight>
              </a:rPr>
              <a:t> de marketing</a:t>
            </a:r>
            <a:endParaRPr lang="fr-FR" sz="44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5345715" y="7139999"/>
            <a:ext cx="7886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/>
              <a:t>Identifier les clients  actuels et potentiels</a:t>
            </a:r>
            <a:endParaRPr lang="fr-FR" sz="4400" b="1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homegrown.jpg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 t="6299" b="6299"/>
          <a:stretch>
            <a:fillRect/>
          </a:stretch>
        </p:blipFill>
        <p:spPr/>
      </p:pic>
      <p:sp>
        <p:nvSpPr>
          <p:cNvPr id="4" name="TextBox 8"/>
          <p:cNvSpPr txBox="1"/>
          <p:nvPr/>
        </p:nvSpPr>
        <p:spPr>
          <a:xfrm>
            <a:off x="1180842" y="3171825"/>
            <a:ext cx="934582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0" b="1" spc="600" dirty="0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  <a:ea typeface="Montserrat" charset="0"/>
                <a:cs typeface="Montserrat" charset="0"/>
              </a:rPr>
              <a:t>Conclusion</a:t>
            </a:r>
            <a:endParaRPr lang="en-US" sz="11000" b="1" spc="600" dirty="0">
              <a:solidFill>
                <a:schemeClr val="accent1">
                  <a:lumMod val="50000"/>
                </a:schemeClr>
              </a:solidFill>
              <a:latin typeface="Broadway" pitchFamily="82" charset="0"/>
              <a:ea typeface="Montserrat" charset="0"/>
              <a:cs typeface="Montserrat" charset="0"/>
            </a:endParaRP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implmentation-de-la-qos-au-sein-dun-ipmpls-prsentation-23-638.jpg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 t="4" b="4"/>
          <a:stretch>
            <a:fillRect/>
          </a:stretch>
        </p:blipFill>
        <p:spPr/>
      </p:pic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DevOps.png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rcRect l="7466" r="7466"/>
          <a:stretch>
            <a:fillRect/>
          </a:stretch>
        </p:blipFill>
        <p:spPr/>
      </p:pic>
      <p:sp>
        <p:nvSpPr>
          <p:cNvPr id="6" name="ZoneTexte 5"/>
          <p:cNvSpPr txBox="1"/>
          <p:nvPr/>
        </p:nvSpPr>
        <p:spPr>
          <a:xfrm>
            <a:off x="571500" y="2279570"/>
            <a:ext cx="7372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 smtClean="0">
                <a:solidFill>
                  <a:schemeClr val="accent1">
                    <a:lumMod val="50000"/>
                  </a:schemeClr>
                </a:solidFill>
              </a:rPr>
              <a:t>Problématique</a:t>
            </a:r>
            <a:endParaRPr lang="fr-FR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6909273" y="743713"/>
            <a:ext cx="2255746" cy="1246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Plan: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86558" y="5514974"/>
            <a:ext cx="9259397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Compréhension du métier</a:t>
            </a:r>
            <a:endParaRPr lang="en-US" sz="4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953077" y="7486650"/>
            <a:ext cx="3634328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Modélisation</a:t>
            </a:r>
            <a:endParaRPr lang="en-US" sz="4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0523363" y="7085798"/>
            <a:ext cx="1601804" cy="16018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288113" y="11347595"/>
            <a:ext cx="1601804" cy="16018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1324265" y="5064973"/>
            <a:ext cx="1601804" cy="1601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722461" y="9228923"/>
            <a:ext cx="1601804" cy="16018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pic>
        <p:nvPicPr>
          <p:cNvPr id="58" name="Espace réservé pour une image  57" descr="u7582_i_01-08_brittany-620x412.jpg"/>
          <p:cNvPicPr>
            <a:picLocks noGrp="1" noChangeAspect="1"/>
          </p:cNvPicPr>
          <p:nvPr>
            <p:ph type="pic" sz="quarter" idx="23"/>
          </p:nvPr>
        </p:nvPicPr>
        <p:blipFill>
          <a:blip r:embed="rId3" cstate="print"/>
          <a:srcRect l="22715" r="22715"/>
          <a:stretch>
            <a:fillRect/>
          </a:stretch>
        </p:blipFill>
        <p:spPr>
          <a:xfrm>
            <a:off x="-1145247" y="1"/>
            <a:ext cx="13297422" cy="13715999"/>
          </a:xfrm>
        </p:spPr>
      </p:pic>
      <p:sp>
        <p:nvSpPr>
          <p:cNvPr id="60" name="TextBox 33"/>
          <p:cNvSpPr txBox="1"/>
          <p:nvPr/>
        </p:nvSpPr>
        <p:spPr>
          <a:xfrm>
            <a:off x="12203339" y="9631317"/>
            <a:ext cx="4757098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Evaluation</a:t>
            </a:r>
            <a:endParaRPr lang="en-US" sz="4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1" name="TextBox 33"/>
          <p:cNvSpPr txBox="1"/>
          <p:nvPr/>
        </p:nvSpPr>
        <p:spPr>
          <a:xfrm>
            <a:off x="11324265" y="11763776"/>
            <a:ext cx="325762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Conclusion</a:t>
            </a:r>
            <a:endParaRPr lang="en-US" sz="4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62" name="Oval 37"/>
          <p:cNvSpPr/>
          <p:nvPr/>
        </p:nvSpPr>
        <p:spPr>
          <a:xfrm>
            <a:off x="12125167" y="2790583"/>
            <a:ext cx="1601804" cy="1601804"/>
          </a:xfrm>
          <a:prstGeom prst="ellipse">
            <a:avLst/>
          </a:prstGeom>
          <a:solidFill>
            <a:srgbClr val="EC7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64" name="TextBox 33"/>
          <p:cNvSpPr txBox="1"/>
          <p:nvPr/>
        </p:nvSpPr>
        <p:spPr>
          <a:xfrm>
            <a:off x="14208856" y="3238500"/>
            <a:ext cx="4757098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Introduction</a:t>
            </a:r>
          </a:p>
        </p:txBody>
      </p:sp>
    </p:spTree>
    <p:extLst>
      <p:ext uri="{BB962C8B-B14F-4D97-AF65-F5344CB8AC3E}">
        <p14:creationId xmlns="" xmlns:p14="http://schemas.microsoft.com/office/powerpoint/2010/main" val="957260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84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269025" y="3098849"/>
            <a:ext cx="11640375" cy="100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124775" y="5172074"/>
            <a:ext cx="12087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0" dirty="0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</a:rPr>
              <a:t>I) Introduction :</a:t>
            </a:r>
            <a:endParaRPr lang="fr-FR" sz="10000" dirty="0">
              <a:solidFill>
                <a:schemeClr val="accent1">
                  <a:lumMod val="50000"/>
                </a:schemeClr>
              </a:solidFill>
              <a:latin typeface="Broadway" pitchFamily="82" charset="0"/>
            </a:endParaRPr>
          </a:p>
        </p:txBody>
      </p:sp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onal Stripe 5"/>
          <p:cNvSpPr/>
          <p:nvPr/>
        </p:nvSpPr>
        <p:spPr>
          <a:xfrm rot="2904956">
            <a:off x="3709086" y="4979054"/>
            <a:ext cx="6323752" cy="7112892"/>
          </a:xfrm>
          <a:prstGeom prst="diagStripe">
            <a:avLst>
              <a:gd name="adj" fmla="val 63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9" name="Diagonal Stripe 8"/>
          <p:cNvSpPr/>
          <p:nvPr/>
        </p:nvSpPr>
        <p:spPr>
          <a:xfrm rot="13492007">
            <a:off x="12707637" y="2946964"/>
            <a:ext cx="7411112" cy="7411107"/>
          </a:xfrm>
          <a:prstGeom prst="diagStripe">
            <a:avLst>
              <a:gd name="adj" fmla="val 6344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6639" y="7448675"/>
            <a:ext cx="394531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Business Objectives</a:t>
            </a:r>
            <a:endParaRPr lang="en-US" sz="30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6413192" y="8535500"/>
            <a:ext cx="1" cy="1694819"/>
          </a:xfrm>
          <a:prstGeom prst="line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3287375" y="4964155"/>
            <a:ext cx="0" cy="1746115"/>
          </a:xfrm>
          <a:prstGeom prst="line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813718" y="5308131"/>
            <a:ext cx="0" cy="1746115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2868" y="2914650"/>
            <a:ext cx="9567542" cy="30162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fr-FR" sz="3200" dirty="0" smtClean="0"/>
          </a:p>
          <a:p>
            <a:r>
              <a:rPr lang="fr-FR" sz="3200" dirty="0" smtClean="0"/>
              <a:t> </a:t>
            </a:r>
          </a:p>
          <a:p>
            <a:r>
              <a:rPr lang="fr-FR" sz="3200" dirty="0" smtClean="0">
                <a:solidFill>
                  <a:schemeClr val="accent2">
                    <a:lumMod val="50000"/>
                  </a:schemeClr>
                </a:solidFill>
              </a:rPr>
              <a:t>Identifier les clients potentiellement intéressées par une police d’assurance sur caravane  a partir du Data set</a:t>
            </a:r>
          </a:p>
          <a:p>
            <a:endParaRPr lang="fr-FR" sz="32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037697" y="8535500"/>
            <a:ext cx="1" cy="1694819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11052022" y="3176805"/>
            <a:ext cx="10722342" cy="12663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300"/>
              </a:lnSpc>
            </a:pPr>
            <a:r>
              <a:rPr lang="fr-FR" sz="2800" dirty="0" smtClean="0">
                <a:solidFill>
                  <a:schemeClr val="accent4">
                    <a:lumMod val="50000"/>
                  </a:schemeClr>
                </a:solidFill>
              </a:rPr>
              <a:t>Attribuer un score à chaque client en fonction de la situation sociodémographique et de la propriété du produit</a:t>
            </a:r>
            <a:endParaRPr lang="en-US" sz="2700" dirty="0" smtClean="0">
              <a:solidFill>
                <a:schemeClr val="accent4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14614179" y="7356342"/>
            <a:ext cx="409891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dirty="0" smtClean="0"/>
              <a:t>Data science Goals</a:t>
            </a:r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5066639" y="9584626"/>
            <a:ext cx="7613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dirty="0" smtClean="0"/>
              <a:t> </a:t>
            </a:r>
          </a:p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Décrire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 les clients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actuels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ou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highlight>
                  <a:srgbClr val="FFFFFF"/>
                </a:highlight>
              </a:rPr>
              <a:t>potentiels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TextBox 90"/>
          <p:cNvSpPr txBox="1"/>
          <p:nvPr/>
        </p:nvSpPr>
        <p:spPr>
          <a:xfrm>
            <a:off x="2123629" y="1343877"/>
            <a:ext cx="19529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  <a:ea typeface="Montserrat Bold" charset="0"/>
                <a:cs typeface="Montserrat Bold" charset="0"/>
              </a:rPr>
              <a:t>II)  Compréhension du métier(1/2) :</a:t>
            </a:r>
            <a:endParaRPr lang="en-US" sz="7200" b="1" dirty="0">
              <a:solidFill>
                <a:schemeClr val="accent1">
                  <a:lumMod val="50000"/>
                </a:schemeClr>
              </a:solidFill>
              <a:latin typeface="Broadway" pitchFamily="82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2049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123629" y="1343877"/>
            <a:ext cx="17025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1">
                    <a:lumMod val="50000"/>
                  </a:schemeClr>
                </a:solidFill>
                <a:latin typeface="Broadway" pitchFamily="82" charset="0"/>
                <a:ea typeface="Montserrat Bold" charset="0"/>
                <a:cs typeface="Montserrat Bold" charset="0"/>
              </a:rPr>
              <a:t>Compréhension du métier(2/2) :</a:t>
            </a:r>
            <a:endParaRPr lang="en-US" sz="7200" b="1" dirty="0">
              <a:solidFill>
                <a:schemeClr val="accent1">
                  <a:lumMod val="50000"/>
                </a:schemeClr>
              </a:solidFill>
              <a:latin typeface="Broadway" pitchFamily="82" charset="0"/>
              <a:ea typeface="Montserrat Bold" charset="0"/>
              <a:cs typeface="Montserrat Bold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33588" y="4650479"/>
            <a:ext cx="6117380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 err="1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Collecte</a:t>
            </a:r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 des </a:t>
            </a:r>
            <a:r>
              <a:rPr lang="en-US" sz="4400" b="1" dirty="0" err="1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données</a:t>
            </a:r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: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3233588" y="6219686"/>
            <a:ext cx="7631693" cy="134652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4300"/>
              </a:lnSpc>
            </a:pPr>
            <a:r>
              <a:rPr lang="en-US" sz="28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“AssurancExpertsInc.txt”</a:t>
            </a:r>
          </a:p>
          <a:p>
            <a:pPr algn="l"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73248" y="8047110"/>
            <a:ext cx="3417923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Description</a:t>
            </a:r>
            <a:r>
              <a:rPr lang="en-US" sz="30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:</a:t>
            </a:r>
            <a:endParaRPr lang="en-US" sz="30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2333781" y="9678135"/>
            <a:ext cx="7631693" cy="438742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/>
              <a:t>Les </a:t>
            </a:r>
            <a:r>
              <a:rPr lang="en-US" sz="2800" dirty="0" err="1" smtClean="0"/>
              <a:t>données</a:t>
            </a:r>
            <a:r>
              <a:rPr lang="en-US" sz="2800" dirty="0" smtClean="0"/>
              <a:t> </a:t>
            </a:r>
            <a:r>
              <a:rPr lang="en-US" sz="2800" dirty="0" err="1" smtClean="0"/>
              <a:t>sont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qualitatives</a:t>
            </a:r>
            <a:r>
              <a:rPr lang="en-US" sz="2800" dirty="0" smtClean="0"/>
              <a:t>:</a:t>
            </a:r>
            <a:endParaRPr lang="en-US" sz="2800" dirty="0" smtClean="0"/>
          </a:p>
          <a:p>
            <a:pPr algn="l"/>
            <a:r>
              <a:rPr lang="fr-FR" sz="2800" dirty="0" smtClean="0"/>
              <a:t>-43 attributs </a:t>
            </a:r>
            <a:r>
              <a:rPr lang="fr-FR" sz="2800" b="1" dirty="0" smtClean="0"/>
              <a:t>sociodémographiques. </a:t>
            </a:r>
          </a:p>
          <a:p>
            <a:pPr algn="l"/>
            <a:r>
              <a:rPr lang="fr-FR" sz="2800" b="1" dirty="0" smtClean="0"/>
              <a:t>-</a:t>
            </a:r>
            <a:r>
              <a:rPr lang="fr-FR" sz="2800" dirty="0" smtClean="0"/>
              <a:t>42 attributs </a:t>
            </a:r>
            <a:r>
              <a:rPr lang="fr-FR" sz="2800" b="1" dirty="0" smtClean="0"/>
              <a:t>propriétaire de produit.</a:t>
            </a:r>
          </a:p>
          <a:p>
            <a:pPr algn="l"/>
            <a:r>
              <a:rPr lang="fr-FR" sz="2800" b="1" dirty="0" smtClean="0"/>
              <a:t>-</a:t>
            </a:r>
            <a:r>
              <a:rPr lang="fr-FR" sz="2800" dirty="0" smtClean="0"/>
              <a:t>L’attribut CLASS </a:t>
            </a:r>
          </a:p>
          <a:p>
            <a:pPr algn="l"/>
            <a:endParaRPr lang="fr-FR" sz="2800" b="1" dirty="0" smtClean="0"/>
          </a:p>
          <a:p>
            <a:pPr algn="l"/>
            <a:endParaRPr lang="fr-FR" sz="2800" b="1" dirty="0" smtClean="0"/>
          </a:p>
          <a:p>
            <a:pPr algn="l">
              <a:lnSpc>
                <a:spcPts val="4300"/>
              </a:lnSpc>
            </a:pPr>
            <a:endParaRPr lang="en-US" sz="2700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91315" y="7423958"/>
            <a:ext cx="1042273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2"/>
                </a:solidFill>
                <a:latin typeface="Montserrat Light" charset="0"/>
                <a:ea typeface="Montserrat Light" charset="0"/>
                <a:cs typeface="Montserrat Light" charset="0"/>
              </a:rPr>
              <a:t>2</a:t>
            </a:r>
            <a:endParaRPr lang="en-US" sz="11500" dirty="0">
              <a:solidFill>
                <a:schemeClr val="accent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23629" y="3814088"/>
            <a:ext cx="731289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rPr>
              <a:t>1</a:t>
            </a:r>
            <a:endParaRPr lang="en-US" sz="11500" dirty="0">
              <a:solidFill>
                <a:schemeClr val="accent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2" name="Shape 18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1097450" y="3098849"/>
            <a:ext cx="11640375" cy="1001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4"/>
          <p:cNvSpPr txBox="1"/>
          <p:nvPr/>
        </p:nvSpPr>
        <p:spPr>
          <a:xfrm>
            <a:off x="2373857" y="1257300"/>
            <a:ext cx="962122" cy="2015745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dirty="0" smtClean="0">
                <a:solidFill>
                  <a:schemeClr val="accent3"/>
                </a:solidFill>
                <a:latin typeface="Montserrat Light" charset="0"/>
                <a:ea typeface="Montserrat Light" charset="0"/>
                <a:cs typeface="Montserrat Light" charset="0"/>
              </a:rPr>
              <a:t>3</a:t>
            </a:r>
            <a:endParaRPr lang="en-US" sz="11500" dirty="0">
              <a:solidFill>
                <a:schemeClr val="accent3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65"/>
          <p:cNvSpPr txBox="1"/>
          <p:nvPr/>
        </p:nvSpPr>
        <p:spPr>
          <a:xfrm>
            <a:off x="3978005" y="1923306"/>
            <a:ext cx="1079527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Exploration de </a:t>
            </a:r>
            <a:r>
              <a:rPr lang="en-US" sz="5400" b="1" dirty="0" err="1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Données</a:t>
            </a:r>
            <a:r>
              <a:rPr lang="en-US" sz="54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:</a:t>
            </a:r>
            <a:endParaRPr lang="en-US" sz="54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pic>
        <p:nvPicPr>
          <p:cNvPr id="1026" name="Picture 2" descr="C:\Users\Allaoui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3857" y="3986212"/>
            <a:ext cx="15616237" cy="7843837"/>
          </a:xfrm>
          <a:prstGeom prst="rect">
            <a:avLst/>
          </a:prstGeom>
          <a:noFill/>
        </p:spPr>
      </p:pic>
      <p:pic>
        <p:nvPicPr>
          <p:cNvPr id="1027" name="Picture 3" descr="C:\Users\Allaoui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73045"/>
            <a:ext cx="13425487" cy="7177087"/>
          </a:xfrm>
          <a:prstGeom prst="rect">
            <a:avLst/>
          </a:prstGeom>
          <a:noFill/>
        </p:spPr>
      </p:pic>
      <p:pic>
        <p:nvPicPr>
          <p:cNvPr id="1028" name="Picture 4" descr="C:\Users\Allaoui\Desktop\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4497" y="6281738"/>
            <a:ext cx="13386746" cy="7434262"/>
          </a:xfrm>
          <a:prstGeom prst="rect">
            <a:avLst/>
          </a:prstGeom>
          <a:noFill/>
        </p:spPr>
      </p:pic>
      <p:pic>
        <p:nvPicPr>
          <p:cNvPr id="1029" name="Picture 5" descr="C:\Users\Allaoui\Desktop\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57870" y="1923306"/>
            <a:ext cx="12219780" cy="73342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246151" y="743713"/>
            <a:ext cx="1389559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6600" b="1" dirty="0" smtClean="0">
                <a:solidFill>
                  <a:schemeClr val="tx2"/>
                </a:solidFill>
                <a:latin typeface="Broadway" pitchFamily="82" charset="0"/>
                <a:ea typeface="Montserrat Bold" charset="0"/>
                <a:cs typeface="Montserrat Bold" charset="0"/>
              </a:rPr>
              <a:t>III)   </a:t>
            </a:r>
            <a:r>
              <a:rPr lang="en-US" sz="6600" b="1" dirty="0" err="1" smtClean="0">
                <a:solidFill>
                  <a:schemeClr val="tx2"/>
                </a:solidFill>
                <a:latin typeface="Broadway" pitchFamily="82" charset="0"/>
                <a:ea typeface="Montserrat Bold" charset="0"/>
                <a:cs typeface="Montserrat Bold" charset="0"/>
              </a:rPr>
              <a:t>Préparation</a:t>
            </a:r>
            <a:r>
              <a:rPr lang="en-US" sz="6600" b="1" dirty="0" smtClean="0">
                <a:solidFill>
                  <a:schemeClr val="tx2"/>
                </a:solidFill>
                <a:latin typeface="Broadway" pitchFamily="82" charset="0"/>
                <a:ea typeface="Montserrat Bold" charset="0"/>
                <a:cs typeface="Montserrat Bold" charset="0"/>
              </a:rPr>
              <a:t> des </a:t>
            </a:r>
            <a:r>
              <a:rPr lang="en-US" sz="6600" b="1" dirty="0" err="1" smtClean="0">
                <a:solidFill>
                  <a:schemeClr val="tx2"/>
                </a:solidFill>
                <a:latin typeface="Broadway" pitchFamily="82" charset="0"/>
                <a:ea typeface="Montserrat Bold" charset="0"/>
                <a:cs typeface="Montserrat Bold" charset="0"/>
              </a:rPr>
              <a:t>données</a:t>
            </a:r>
            <a:r>
              <a:rPr lang="en-US" sz="6600" b="1" dirty="0" smtClean="0">
                <a:solidFill>
                  <a:schemeClr val="tx2"/>
                </a:solidFill>
                <a:latin typeface="Montserrat Bold" charset="0"/>
                <a:ea typeface="Montserrat Bold" charset="0"/>
                <a:cs typeface="Montserrat Bold" charset="0"/>
              </a:rPr>
              <a:t>:</a:t>
            </a:r>
            <a:endParaRPr lang="en-US" sz="6600" b="1" dirty="0">
              <a:solidFill>
                <a:schemeClr val="tx2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020771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926884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1832997" y="6836357"/>
            <a:ext cx="5850349" cy="1761892"/>
          </a:xfrm>
          <a:custGeom>
            <a:avLst/>
            <a:gdLst>
              <a:gd name="connsiteX0" fmla="*/ 0 w 4388294"/>
              <a:gd name="connsiteY0" fmla="*/ 0 h 1755317"/>
              <a:gd name="connsiteX1" fmla="*/ 3510636 w 4388294"/>
              <a:gd name="connsiteY1" fmla="*/ 0 h 1755317"/>
              <a:gd name="connsiteX2" fmla="*/ 4388294 w 4388294"/>
              <a:gd name="connsiteY2" fmla="*/ 877659 h 1755317"/>
              <a:gd name="connsiteX3" fmla="*/ 3510636 w 4388294"/>
              <a:gd name="connsiteY3" fmla="*/ 1755317 h 1755317"/>
              <a:gd name="connsiteX4" fmla="*/ 0 w 4388294"/>
              <a:gd name="connsiteY4" fmla="*/ 1755317 h 1755317"/>
              <a:gd name="connsiteX5" fmla="*/ 877659 w 4388294"/>
              <a:gd name="connsiteY5" fmla="*/ 877659 h 1755317"/>
              <a:gd name="connsiteX6" fmla="*/ 0 w 4388294"/>
              <a:gd name="connsiteY6" fmla="*/ 0 h 175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8294" h="1755317">
                <a:moveTo>
                  <a:pt x="0" y="0"/>
                </a:moveTo>
                <a:lnTo>
                  <a:pt x="3510636" y="0"/>
                </a:lnTo>
                <a:lnTo>
                  <a:pt x="4388294" y="877659"/>
                </a:lnTo>
                <a:lnTo>
                  <a:pt x="3510636" y="1755317"/>
                </a:lnTo>
                <a:lnTo>
                  <a:pt x="0" y="1755317"/>
                </a:lnTo>
                <a:lnTo>
                  <a:pt x="877659" y="8776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37692" tIns="86678" rIns="964336" bIns="8667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>
              <a:latin typeface="Open Sans Regula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90816" y="7117139"/>
            <a:ext cx="697627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1</a:t>
            </a:r>
            <a:endParaRPr lang="en-US" sz="72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541191" y="5330208"/>
            <a:ext cx="0" cy="1113266"/>
          </a:xfrm>
          <a:prstGeom prst="line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btitle 2"/>
          <p:cNvSpPr txBox="1">
            <a:spLocks/>
          </p:cNvSpPr>
          <p:nvPr/>
        </p:nvSpPr>
        <p:spPr>
          <a:xfrm>
            <a:off x="6996737" y="11579907"/>
            <a:ext cx="4836260" cy="7119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00"/>
              </a:lnSpc>
            </a:pPr>
            <a:r>
              <a:rPr lang="en-US" sz="2700" dirty="0" err="1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Méthode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2700" dirty="0" err="1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utilisée</a:t>
            </a:r>
            <a:r>
              <a:rPr lang="en-US" sz="2700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2700" b="1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ACP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39630" y="5330208"/>
            <a:ext cx="0" cy="1113266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70962" y="4288189"/>
            <a:ext cx="6551795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tx1">
                    <a:lumMod val="75000"/>
                  </a:schemeClr>
                </a:solidFill>
                <a:latin typeface="Montserrat Bold" charset="0"/>
                <a:ea typeface="Montserrat Bold" charset="0"/>
                <a:cs typeface="Montserrat Bold" charset="0"/>
              </a:rPr>
              <a:t>Formattage</a:t>
            </a:r>
            <a:r>
              <a:rPr lang="en-US" sz="4400" b="1" dirty="0" smtClean="0">
                <a:solidFill>
                  <a:schemeClr val="tx1">
                    <a:lumMod val="75000"/>
                  </a:schemeClr>
                </a:solidFill>
                <a:latin typeface="Montserrat Bold" charset="0"/>
                <a:ea typeface="Montserrat Bold" charset="0"/>
                <a:cs typeface="Montserrat Bold" charset="0"/>
              </a:rPr>
              <a:t> de </a:t>
            </a:r>
            <a:r>
              <a:rPr lang="en-US" sz="4400" b="1" dirty="0" err="1" smtClean="0">
                <a:solidFill>
                  <a:schemeClr val="tx1">
                    <a:lumMod val="75000"/>
                  </a:schemeClr>
                </a:solidFill>
                <a:latin typeface="Montserrat Bold" charset="0"/>
                <a:ea typeface="Montserrat Bold" charset="0"/>
                <a:cs typeface="Montserrat Bold" charset="0"/>
              </a:rPr>
              <a:t>données</a:t>
            </a:r>
            <a:endParaRPr lang="en-US" sz="4400" b="1" dirty="0">
              <a:solidFill>
                <a:schemeClr val="tx1">
                  <a:lumMod val="75000"/>
                </a:schemeClr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0044964" y="9109144"/>
            <a:ext cx="0" cy="1110633"/>
          </a:xfrm>
          <a:prstGeom prst="line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8"/>
          <p:cNvSpPr txBox="1"/>
          <p:nvPr/>
        </p:nvSpPr>
        <p:spPr>
          <a:xfrm>
            <a:off x="9696150" y="7117139"/>
            <a:ext cx="697628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2</a:t>
            </a:r>
            <a:endParaRPr lang="en-US" sz="72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8" name="TextBox 28"/>
          <p:cNvSpPr txBox="1"/>
          <p:nvPr/>
        </p:nvSpPr>
        <p:spPr>
          <a:xfrm>
            <a:off x="14192377" y="7117139"/>
            <a:ext cx="697628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3</a:t>
            </a:r>
            <a:endParaRPr lang="en-US" sz="72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18959687" y="7117139"/>
            <a:ext cx="697628" cy="120032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Montserrat Bold" charset="0"/>
                <a:ea typeface="Montserrat Bold" charset="0"/>
                <a:cs typeface="Montserrat Bold" charset="0"/>
              </a:rPr>
              <a:t>4</a:t>
            </a:r>
            <a:endParaRPr lang="en-US" sz="7200" b="1" dirty="0">
              <a:solidFill>
                <a:schemeClr val="bg1"/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6" name="TextBox 39"/>
          <p:cNvSpPr txBox="1"/>
          <p:nvPr/>
        </p:nvSpPr>
        <p:spPr>
          <a:xfrm>
            <a:off x="5589103" y="10705196"/>
            <a:ext cx="8214108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</a:schemeClr>
                </a:solidFill>
                <a:latin typeface="Montserrat Bold" charset="0"/>
                <a:ea typeface="Montserrat Bold" charset="0"/>
                <a:cs typeface="Montserrat Bold" charset="0"/>
              </a:rPr>
              <a:t>Reduction de </a:t>
            </a:r>
            <a:r>
              <a:rPr lang="en-US" sz="4400" b="1" dirty="0" err="1" smtClean="0">
                <a:solidFill>
                  <a:schemeClr val="tx1">
                    <a:lumMod val="75000"/>
                  </a:schemeClr>
                </a:solidFill>
                <a:latin typeface="Montserrat Bold" charset="0"/>
                <a:ea typeface="Montserrat Bold" charset="0"/>
                <a:cs typeface="Montserrat Bold" charset="0"/>
              </a:rPr>
              <a:t>dimensionnalité</a:t>
            </a:r>
            <a:endParaRPr lang="en-US" sz="4400" b="1" dirty="0">
              <a:solidFill>
                <a:schemeClr val="tx1">
                  <a:lumMod val="75000"/>
                </a:schemeClr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12573511" y="4288189"/>
            <a:ext cx="5142755" cy="76944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</a:schemeClr>
                </a:solidFill>
                <a:latin typeface="Montserrat Bold" charset="0"/>
                <a:ea typeface="Montserrat Bold" charset="0"/>
                <a:cs typeface="Montserrat Bold" charset="0"/>
              </a:rPr>
              <a:t>Features selection</a:t>
            </a:r>
            <a:endParaRPr lang="en-US" sz="4400" b="1" dirty="0">
              <a:solidFill>
                <a:schemeClr val="tx1">
                  <a:lumMod val="75000"/>
                </a:schemeClr>
              </a:solidFill>
              <a:latin typeface="Montserrat Bold" charset="0"/>
              <a:ea typeface="Montserrat Bold" charset="0"/>
              <a:cs typeface="Montserrat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375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/>
          <p:cNvSpPr/>
          <p:nvPr/>
        </p:nvSpPr>
        <p:spPr>
          <a:xfrm>
            <a:off x="18184037" y="1733692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0" name="Parallelogram 29"/>
          <p:cNvSpPr/>
          <p:nvPr/>
        </p:nvSpPr>
        <p:spPr>
          <a:xfrm>
            <a:off x="12438002" y="6143881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7036" y="1046324"/>
            <a:ext cx="9524481" cy="1293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 smtClean="0">
                <a:solidFill>
                  <a:schemeClr val="tx2"/>
                </a:solidFill>
                <a:latin typeface="Broadway" pitchFamily="82" charset="0"/>
              </a:rPr>
              <a:t>IV) </a:t>
            </a:r>
            <a:r>
              <a:rPr lang="en-US" sz="8000" b="1" dirty="0" smtClean="0">
                <a:solidFill>
                  <a:schemeClr val="tx2"/>
                </a:solidFill>
                <a:latin typeface="Broadway" pitchFamily="82" charset="0"/>
                <a:ea typeface="Montserrat Bold" charset="0"/>
                <a:cs typeface="Montserrat Bold" charset="0"/>
              </a:rPr>
              <a:t>Modelisation:</a:t>
            </a:r>
            <a:endParaRPr lang="en-US" sz="8000" b="1" dirty="0">
              <a:solidFill>
                <a:schemeClr val="tx2"/>
              </a:solidFill>
              <a:latin typeface="Broadway" pitchFamily="82" charset="0"/>
              <a:ea typeface="Montserrat Bold" charset="0"/>
              <a:cs typeface="Montserrat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2663" y="5709523"/>
            <a:ext cx="9514627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charset="0"/>
              </a:rPr>
              <a:t>1</a:t>
            </a:r>
            <a:r>
              <a:rPr lang="fr-FR" sz="5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Création des modèles</a:t>
            </a:r>
            <a:endParaRPr lang="en-US" sz="5400" dirty="0">
              <a:solidFill>
                <a:schemeClr val="accent4">
                  <a:lumMod val="5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5" name="Parallelogram 44"/>
          <p:cNvSpPr/>
          <p:nvPr/>
        </p:nvSpPr>
        <p:spPr>
          <a:xfrm>
            <a:off x="9897436" y="1760999"/>
            <a:ext cx="5973230" cy="6733919"/>
          </a:xfrm>
          <a:prstGeom prst="parallelogram">
            <a:avLst>
              <a:gd name="adj" fmla="val 40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Regular" charset="0"/>
            </a:endParaRPr>
          </a:p>
        </p:txBody>
      </p:sp>
      <p:pic>
        <p:nvPicPr>
          <p:cNvPr id="15" name="Espace réservé pour une image  14" descr="installation-caravane-propriete-privee.jpg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/>
          <a:srcRect l="21386" r="21386"/>
          <a:stretch>
            <a:fillRect/>
          </a:stretch>
        </p:blipFill>
        <p:spPr/>
      </p:pic>
      <p:pic>
        <p:nvPicPr>
          <p:cNvPr id="17" name="Espace réservé pour une image  16" descr="u7582_i_01-08_brittany-620x412.jp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/>
          <a:srcRect l="24972" r="24972"/>
          <a:stretch>
            <a:fillRect/>
          </a:stretch>
        </p:blipFill>
        <p:spPr/>
      </p:pic>
      <p:pic>
        <p:nvPicPr>
          <p:cNvPr id="20" name="Espace réservé pour une image  19" descr="images.jpg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/>
          <a:srcRect l="25339" r="25339"/>
          <a:stretch>
            <a:fillRect/>
          </a:stretch>
        </p:blipFill>
        <p:spPr/>
      </p:pic>
      <p:sp>
        <p:nvSpPr>
          <p:cNvPr id="21" name="TextBox 31"/>
          <p:cNvSpPr txBox="1"/>
          <p:nvPr/>
        </p:nvSpPr>
        <p:spPr>
          <a:xfrm>
            <a:off x="2401148" y="8882360"/>
            <a:ext cx="9514627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2.Choix du </a:t>
            </a:r>
            <a:r>
              <a:rPr lang="en-US" sz="5400" b="1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meilleur</a:t>
            </a:r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 </a:t>
            </a:r>
            <a:r>
              <a:rPr lang="en-US" sz="5400" b="1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modèles</a:t>
            </a:r>
            <a:endParaRPr lang="en-US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ontserrat Light" charset="0"/>
              <a:cs typeface="Montserrat Light" charset="0"/>
            </a:endParaRPr>
          </a:p>
        </p:txBody>
      </p:sp>
      <p:sp>
        <p:nvSpPr>
          <p:cNvPr id="22" name="TextBox 31"/>
          <p:cNvSpPr txBox="1"/>
          <p:nvPr/>
        </p:nvSpPr>
        <p:spPr>
          <a:xfrm>
            <a:off x="7086502" y="11458575"/>
            <a:ext cx="535150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ontserrat Light" charset="0"/>
                <a:cs typeface="Montserrat Light" charset="0"/>
              </a:rPr>
              <a:t>3.Scoring</a:t>
            </a:r>
            <a:endParaRPr lang="en-US" sz="5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884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Pitch Deck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40274</TotalTime>
  <Words>192</Words>
  <Application>Microsoft Office PowerPoint</Application>
  <PresentationFormat>Personnalisé</PresentationFormat>
  <Paragraphs>63</Paragraphs>
  <Slides>12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Default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Premium Presentations</dc:title>
  <dc:creator>Hayfa Allaoui</dc:creator>
  <cp:lastModifiedBy>Allaoui</cp:lastModifiedBy>
  <cp:revision>6353</cp:revision>
  <dcterms:created xsi:type="dcterms:W3CDTF">2014-11-12T21:47:38Z</dcterms:created>
  <dcterms:modified xsi:type="dcterms:W3CDTF">2018-11-18T20:35:32Z</dcterms:modified>
</cp:coreProperties>
</file>